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8991600" cy="7200900"/>
  <p:notesSz cx="6858000" cy="9144000"/>
  <p:embeddedFontLst>
    <p:embeddedFont>
      <p:font typeface="Rajdhani Bold" panose="020B0604020202020204" charset="0"/>
      <p:regular r:id="rId22"/>
    </p:embeddedFont>
    <p:embeddedFont>
      <p:font typeface="Bevan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oppins Bold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4F0E3-1A92-4AD1-927D-332B0883378C}" v="184" dt="2022-03-22T15:09:52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ltTHAE_C-X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tTHAE_C-XI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youtu.be/S5-4yDwutn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5-4yDwutns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zc01WZREo7E&amp;list=PLRYzoT5-rFSAzf__a0MCBx-vbHOXqjtOz&amp;index=7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c01WZREo7E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0WWHb9cMvfk&amp;list=PLRYzoT5-rFSAzf__a0MCBx-vbHOXqjtOz&amp;index=3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WWHb9cMvfk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g4ymrVK8dc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4ymrVK8dc8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QGutnwFAmw?feature=oembed" TargetMode="Externa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AQGutnwFAm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5389" y="-131497"/>
            <a:ext cx="4369581" cy="7538443"/>
          </a:xfrm>
          <a:prstGeom prst="rect">
            <a:avLst/>
          </a:prstGeom>
          <a:solidFill>
            <a:srgbClr val="00ACA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0710" r="37520"/>
          <a:stretch>
            <a:fillRect/>
          </a:stretch>
        </p:blipFill>
        <p:spPr>
          <a:xfrm rot="-5400000">
            <a:off x="-228561" y="-476499"/>
            <a:ext cx="4184698" cy="46408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3556" b="29572"/>
          <a:stretch>
            <a:fillRect/>
          </a:stretch>
        </p:blipFill>
        <p:spPr>
          <a:xfrm rot="5400000">
            <a:off x="109170" y="3063195"/>
            <a:ext cx="3780462" cy="471700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275000" y="-131497"/>
            <a:ext cx="4843459" cy="7443427"/>
            <a:chOff x="0" y="0"/>
            <a:chExt cx="6457946" cy="9924569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457946" cy="3223523"/>
            </a:xfrm>
            <a:prstGeom prst="rect">
              <a:avLst/>
            </a:prstGeom>
            <a:solidFill>
              <a:srgbClr val="00ACA7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0" y="3350523"/>
              <a:ext cx="6457946" cy="3223523"/>
            </a:xfrm>
            <a:prstGeom prst="rect">
              <a:avLst/>
            </a:prstGeom>
            <a:solidFill>
              <a:srgbClr val="00ACA7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0" y="6701046"/>
              <a:ext cx="6457946" cy="3223523"/>
            </a:xfrm>
            <a:prstGeom prst="rect">
              <a:avLst/>
            </a:prstGeom>
            <a:solidFill>
              <a:srgbClr val="00ACA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27149" y="1807074"/>
            <a:ext cx="4047851" cy="3566284"/>
            <a:chOff x="0" y="0"/>
            <a:chExt cx="5397134" cy="475504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65494"/>
              <a:ext cx="5397134" cy="2871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7"/>
                </a:lnSpc>
              </a:pPr>
              <a:endParaRPr/>
            </a:p>
            <a:p>
              <a:pPr algn="ctr">
                <a:lnSpc>
                  <a:spcPts val="4207"/>
                </a:lnSpc>
              </a:pPr>
              <a:r>
                <a:rPr lang="en-US" sz="3825" spc="153">
                  <a:solidFill>
                    <a:srgbClr val="FFFFFF"/>
                  </a:solidFill>
                  <a:latin typeface="Rajdhani Bold"/>
                </a:rPr>
                <a:t>LES JEUNES ET LES RÉSEAUX SOCIAUX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70740" y="4400504"/>
              <a:ext cx="4455653" cy="349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 spc="294">
                  <a:solidFill>
                    <a:srgbClr val="FFFFFF"/>
                  </a:solidFill>
                  <a:latin typeface="Cooper Hewitt"/>
                </a:rPr>
                <a:t>22 MARS 2022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27566" y="-55245"/>
              <a:ext cx="4142003" cy="348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5"/>
                </a:lnSpc>
              </a:pPr>
              <a:r>
                <a:rPr lang="en-US" sz="1425" spc="299">
                  <a:solidFill>
                    <a:srgbClr val="FFFFFF"/>
                  </a:solidFill>
                  <a:latin typeface="Cooper Hewitt"/>
                </a:rPr>
                <a:t>GÉNÉRATION NUMÉRIQUE :</a:t>
              </a:r>
            </a:p>
          </p:txBody>
        </p:sp>
      </p:grpSp>
      <p:pic>
        <p:nvPicPr>
          <p:cNvPr id="1026" name="Picture 2" descr="C:\Users\melissa\AppData\Local\Microsoft\Windows\INetCache\IE\2EB2S2N1\journalisme-elections_1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00" y="-131497"/>
            <a:ext cx="4843459" cy="241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lissa\AppData\Local\Microsoft\Windows\INetCache\IE\MC4G1VNO\WordPress-Image-devices-3-1024x35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42" y="4857854"/>
            <a:ext cx="4843458" cy="241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b="51560"/>
          <a:stretch>
            <a:fillRect/>
          </a:stretch>
        </p:blipFill>
        <p:spPr>
          <a:xfrm>
            <a:off x="6307050" y="3228958"/>
            <a:ext cx="830441" cy="81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7025" y="1225920"/>
            <a:ext cx="8642975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u="sng">
                <a:solidFill>
                  <a:srgbClr val="FFFFFF"/>
                </a:solidFill>
                <a:latin typeface="Poppins Bold"/>
              </a:rPr>
              <a:t> L’image et la sexualité :</a:t>
            </a:r>
          </a:p>
          <a:p>
            <a:pPr algn="l">
              <a:lnSpc>
                <a:spcPts val="3359"/>
              </a:lnSpc>
            </a:pPr>
            <a:endParaRPr lang="en-US" sz="2400" u="sng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07820" y="306446"/>
            <a:ext cx="2784157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evan"/>
              </a:rPr>
              <a:t>Les risques :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7025" y="2315150"/>
            <a:ext cx="307784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buFont typeface="Arial"/>
              <a:buChar char="•"/>
            </a:pPr>
            <a:r>
              <a:rPr lang="en-US" sz="1799" u="none" dirty="0" err="1" smtClean="0">
                <a:solidFill>
                  <a:srgbClr val="FFFFFF"/>
                </a:solidFill>
                <a:latin typeface="Poppins Bold"/>
              </a:rPr>
              <a:t>L’hyper</a:t>
            </a:r>
            <a:r>
              <a:rPr lang="en-US" sz="1799" u="none" dirty="0" smtClean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sexualisation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</a:t>
            </a:r>
          </a:p>
          <a:p>
            <a:pPr algn="l">
              <a:lnSpc>
                <a:spcPts val="2519"/>
              </a:lnSpc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8705" y="2917130"/>
            <a:ext cx="4011295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• L’apprentissage de la sexualité,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8705" y="4072504"/>
            <a:ext cx="4810284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• L’image de soi et le regard des autres.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513" y="903472"/>
            <a:ext cx="8642975" cy="544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2400" u="sng" dirty="0" err="1">
                <a:solidFill>
                  <a:srgbClr val="FFFFFF"/>
                </a:solidFill>
                <a:latin typeface="Poppins Bold"/>
              </a:rPr>
              <a:t>L’addiction</a:t>
            </a:r>
            <a:r>
              <a:rPr lang="en-US" sz="2400" u="sng" dirty="0">
                <a:solidFill>
                  <a:srgbClr val="FFFFFF"/>
                </a:solidFill>
                <a:latin typeface="Poppins Bold"/>
              </a:rPr>
              <a:t> : usage </a:t>
            </a:r>
            <a:r>
              <a:rPr lang="en-US" sz="2400" u="sng" dirty="0" err="1">
                <a:solidFill>
                  <a:srgbClr val="FFFFFF"/>
                </a:solidFill>
                <a:latin typeface="Poppins Bold"/>
              </a:rPr>
              <a:t>excéssif</a:t>
            </a:r>
            <a:endParaRPr lang="en-US" sz="2400" u="sng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2400" u="sng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Poppins Bold"/>
              </a:rPr>
              <a:t>•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Réseaux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sociaux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,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tous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accros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? -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Décod'actu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(Le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côté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addictif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)</a:t>
            </a: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07820" y="306446"/>
            <a:ext cx="2784157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evan"/>
              </a:rPr>
              <a:t>Les risques :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51560"/>
          <a:stretch>
            <a:fillRect/>
          </a:stretch>
        </p:blipFill>
        <p:spPr>
          <a:xfrm>
            <a:off x="244808" y="6696196"/>
            <a:ext cx="475192" cy="467804"/>
          </a:xfrm>
          <a:prstGeom prst="rect">
            <a:avLst/>
          </a:prstGeom>
        </p:spPr>
      </p:pic>
      <p:pic>
        <p:nvPicPr>
          <p:cNvPr id="7" name="Média en ligne 6" title="Réseaux sociaux, tous accros ? - Décod'actu">
            <a:hlinkClick r:id="" action="ppaction://media"/>
            <a:extLst>
              <a:ext uri="{FF2B5EF4-FFF2-40B4-BE49-F238E27FC236}">
                <a16:creationId xmlns:a16="http://schemas.microsoft.com/office/drawing/2014/main" id="{B911DF62-6B12-9D6B-56F9-06965F5F73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10504" y="2213049"/>
            <a:ext cx="6701005" cy="40188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20000" y="624138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hlinkClick r:id="rId7"/>
              </a:rPr>
              <a:t>https://</a:t>
            </a:r>
            <a:r>
              <a:rPr lang="fr-FR" u="sng" dirty="0" smtClean="0">
                <a:hlinkClick r:id="rId7"/>
              </a:rPr>
              <a:t>www.youtube.com/watch?v=ltTHAE_C-XI</a:t>
            </a:r>
            <a:endParaRPr lang="fr-FR" u="sng" dirty="0" smtClean="0"/>
          </a:p>
          <a:p>
            <a:endParaRPr lang="fr-FR" u="sng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5918" y="632504"/>
            <a:ext cx="706485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Bevan"/>
              </a:rPr>
              <a:t>Quelle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attitude  pour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protéger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4033" y="1637074"/>
            <a:ext cx="8642975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• Contrôle,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7845" y="2133675"/>
            <a:ext cx="1326515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• Dialogue,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9110" y="2680395"/>
            <a:ext cx="1267619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Partage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 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7845" y="3176996"/>
            <a:ext cx="1473359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Confiance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7845" y="3732061"/>
            <a:ext cx="156591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 smtClean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Complicité</a:t>
            </a:r>
            <a:r>
              <a:rPr lang="en-US" sz="1799" u="none" dirty="0" smtClean="0">
                <a:solidFill>
                  <a:srgbClr val="FFFFFF"/>
                </a:solidFill>
                <a:latin typeface="Poppins Bold"/>
              </a:rPr>
              <a:t>,</a:t>
            </a: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8904" y="4343732"/>
            <a:ext cx="3778568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 smtClean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Demander de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l’aide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si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besoin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0223" y="1217251"/>
            <a:ext cx="864297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2400" u="sng" dirty="0" err="1">
                <a:solidFill>
                  <a:srgbClr val="FFFFFF"/>
                </a:solidFill>
                <a:latin typeface="Poppins Bold"/>
              </a:rPr>
              <a:t>Rassurer</a:t>
            </a:r>
            <a:r>
              <a:rPr lang="en-US" sz="2400" u="sng" dirty="0">
                <a:solidFill>
                  <a:srgbClr val="FFFFFF"/>
                </a:solidFill>
                <a:latin typeface="Poppins Bold"/>
              </a:rPr>
              <a:t> la </a:t>
            </a:r>
            <a:r>
              <a:rPr lang="en-US" sz="2400" u="sng" dirty="0" err="1">
                <a:solidFill>
                  <a:srgbClr val="FFFFFF"/>
                </a:solidFill>
                <a:latin typeface="Poppins Bold"/>
              </a:rPr>
              <a:t>victime</a:t>
            </a:r>
            <a:r>
              <a:rPr lang="en-US" sz="2400" u="sng" dirty="0">
                <a:solidFill>
                  <a:srgbClr val="FFFFFF"/>
                </a:solidFill>
                <a:latin typeface="Poppins Bold"/>
              </a:rPr>
              <a:t> :</a:t>
            </a:r>
          </a:p>
          <a:p>
            <a:pPr algn="l">
              <a:lnSpc>
                <a:spcPts val="2519"/>
              </a:lnSpc>
            </a:pPr>
            <a:endParaRPr lang="en-US" sz="2400" u="sng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487981"/>
            <a:ext cx="690435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Bevan"/>
              </a:rPr>
              <a:t>Que faire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en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cas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problème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1173" y="1921369"/>
            <a:ext cx="8642975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endParaRPr dirty="0"/>
          </a:p>
          <a:p>
            <a:pPr marL="388617" lvl="1" indent="-194308" algn="l">
              <a:lnSpc>
                <a:spcPts val="2519"/>
              </a:lnSpc>
              <a:buFont typeface="Arial"/>
              <a:buChar char="•"/>
            </a:pPr>
            <a:r>
              <a:rPr lang="en-US" sz="1799" u="none" dirty="0" err="1" smtClean="0">
                <a:solidFill>
                  <a:srgbClr val="FFFFFF"/>
                </a:solidFill>
                <a:latin typeface="Poppins Bold"/>
              </a:rPr>
              <a:t>Écouter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</a:t>
            </a:r>
          </a:p>
          <a:p>
            <a:pPr algn="l">
              <a:lnSpc>
                <a:spcPts val="2519"/>
              </a:lnSpc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1648" y="2667522"/>
            <a:ext cx="2522855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La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déculpabiliser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1648" y="3409891"/>
            <a:ext cx="4159885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Lui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dire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qu’elle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n’est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plus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seule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1648" y="4079277"/>
            <a:ext cx="3487420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L’encourager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à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en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parler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4033" y="1181803"/>
            <a:ext cx="8642975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FFFFFF"/>
                </a:solidFill>
                <a:latin typeface="Poppins Bold"/>
              </a:rPr>
              <a:t>Récupérer des preuves (captures d’écran, témoin…),</a:t>
            </a:r>
          </a:p>
          <a:p>
            <a:pPr algn="l">
              <a:lnSpc>
                <a:spcPts val="2519"/>
              </a:lnSpc>
            </a:pPr>
            <a:endParaRPr lang="en-US" sz="1799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7721" y="306446"/>
            <a:ext cx="690435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evan"/>
              </a:rPr>
              <a:t>Que faire en cas de problème 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3735" y="1783783"/>
            <a:ext cx="5736114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Ne plus répondre à l’harceleur et le bloquer,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3735" y="2399098"/>
            <a:ext cx="4306888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Demander de l’aide à un adulte,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3735" y="3237418"/>
            <a:ext cx="5956141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/>
          </a:p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Se rapprocher des cellules d’aides telles que :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9821" y="2803188"/>
            <a:ext cx="7048341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endParaRPr/>
          </a:p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Net Ecoute au 0800 200 000 pour le cyberharcèlement,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6869" y="4214655"/>
            <a:ext cx="2664301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endParaRPr/>
          </a:p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E-Enfance au 3018,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3735" y="4875538"/>
            <a:ext cx="5335905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endParaRPr/>
          </a:p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Net écoute au 3020 pour le harcèlement,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6869" y="5791843"/>
            <a:ext cx="326040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Porter plainte si besoin.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06446"/>
            <a:ext cx="8853710" cy="223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Bevan"/>
              </a:rPr>
              <a:t>le 3018, numéro national contre les cyber violences,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Bevan"/>
              </a:rPr>
              <a:t>E-Enfance :</a:t>
            </a: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FFFFFF"/>
              </a:solidFill>
              <a:latin typeface="Bevan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pic>
        <p:nvPicPr>
          <p:cNvPr id="7" name="Média en ligne 6" title="le 3018, numéro national contre les cyberviolences, présenté par le Ministère de l'Intérieur">
            <a:hlinkClick r:id="" action="ppaction://media"/>
            <a:extLst>
              <a:ext uri="{FF2B5EF4-FFF2-40B4-BE49-F238E27FC236}">
                <a16:creationId xmlns:a16="http://schemas.microsoft.com/office/drawing/2014/main" id="{D186C991-E4A5-2218-FCC9-3147D3D59E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00738" y="1966138"/>
            <a:ext cx="6437953" cy="4177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0738" y="6216086"/>
            <a:ext cx="3068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7"/>
              </a:rPr>
              <a:t>https://youtu.be/S5-4yDwutns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7025" y="1696080"/>
            <a:ext cx="8642975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FFFFFF"/>
                </a:solidFill>
                <a:latin typeface="Poppins Bold"/>
              </a:rPr>
              <a:t>Ne pas diaboliser les réseaux sociaux,</a:t>
            </a:r>
          </a:p>
          <a:p>
            <a:pPr>
              <a:lnSpc>
                <a:spcPts val="2519"/>
              </a:lnSpc>
            </a:pPr>
            <a:endParaRPr lang="en-US" sz="1799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306446"/>
            <a:ext cx="8399797" cy="113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Bevan"/>
              </a:rPr>
              <a:t>Tous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internautes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: </a:t>
            </a:r>
            <a:endParaRPr lang="en-US" sz="3200" dirty="0" smtClean="0">
              <a:solidFill>
                <a:srgbClr val="FFFFFF"/>
              </a:solidFill>
              <a:latin typeface="Bevan"/>
            </a:endParaRP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FFFFFF"/>
                </a:solidFill>
                <a:latin typeface="Bevan"/>
              </a:rPr>
              <a:t>Tous</a:t>
            </a:r>
            <a:r>
              <a:rPr lang="en-US" sz="3200" dirty="0" smtClean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responsables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7025" y="2362427"/>
            <a:ext cx="5187474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Respecter les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âges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légales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d’utilisation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7303" y="3792295"/>
            <a:ext cx="4271328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Informer sur les risques, les lois,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6352" y="4501405"/>
            <a:ext cx="828424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Favoriser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le dialogue et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s’intéresser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à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que fait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l’utilisateur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352" y="3045404"/>
            <a:ext cx="6799738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Faire attention à ce que l’on partage sur les réseaux,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7025" y="5189863"/>
            <a:ext cx="3916204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Éducation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à la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bienveillance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1648" y="947931"/>
            <a:ext cx="8642975" cy="9618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L’influence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des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mouvements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sociaux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sur la construction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adolescentaire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? - A.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Gozlan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- Yapaka.be</a:t>
            </a: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 dirty="0" smtClean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2815" y="306446"/>
            <a:ext cx="7934166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evan"/>
              </a:rPr>
              <a:t>Les réseaux sociaux, les bénéfices 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pic>
        <p:nvPicPr>
          <p:cNvPr id="7" name="Média en ligne 6" title="L’influence des mouvements sociaux sur la construction adolescentaire ? - A. Gozlan - Yapaka.be">
            <a:hlinkClick r:id="" action="ppaction://media"/>
            <a:extLst>
              <a:ext uri="{FF2B5EF4-FFF2-40B4-BE49-F238E27FC236}">
                <a16:creationId xmlns:a16="http://schemas.microsoft.com/office/drawing/2014/main" id="{CF683D32-144F-7430-CF8B-8EE7999E6A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54805" y="1713966"/>
            <a:ext cx="6796660" cy="49039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1139" y="6702527"/>
            <a:ext cx="44958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https://www.youtube.com/watch?v=zc01WZREo7E&amp;list=PLRYzoT5-rFSAzf__a0MCBx-vbHOXqjtOz&amp;index=7</a:t>
            </a:r>
            <a:endParaRPr lang="fr-FR" altLang="fr-FR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1648" y="947931"/>
            <a:ext cx="8642975" cy="972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Poppins Bold"/>
              </a:rPr>
              <a:t>Les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bénéfices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des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réseaux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sociaux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à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l’adolescence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–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Angélique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Gozlan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–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Psychologue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clinicienne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-Yapaka.be</a:t>
            </a: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2815" y="306446"/>
            <a:ext cx="7934166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evan"/>
              </a:rPr>
              <a:t>Les réseaux sociaux, les bénéfices 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pic>
        <p:nvPicPr>
          <p:cNvPr id="7" name="Média en ligne 6" title="Les bénéfices des réseaux sociaux à l’adolescence - A. Gozlan - Yapaka.be">
            <a:hlinkClick r:id="" action="ppaction://media"/>
            <a:extLst>
              <a:ext uri="{FF2B5EF4-FFF2-40B4-BE49-F238E27FC236}">
                <a16:creationId xmlns:a16="http://schemas.microsoft.com/office/drawing/2014/main" id="{D61C428E-1586-E632-CE10-DFA98248FC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45298" y="1722624"/>
            <a:ext cx="6641220" cy="47245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189" y="6490859"/>
            <a:ext cx="44958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https://www.youtube.com/watch?v=0WWHb9cMvfk&amp;list=PLRYzoT5-rFSAzf__a0MCBx-vbHOXqjtOz&amp;index=3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513" y="1154154"/>
            <a:ext cx="8642975" cy="1004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Poppins Bold"/>
              </a:rPr>
              <a:t>Les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réseaux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sociaux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vus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par les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jeunes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–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Maëlyss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TV :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Chaîne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d’information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et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d’expression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.</a:t>
            </a: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73384"/>
            <a:ext cx="8755824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>
                <a:solidFill>
                  <a:srgbClr val="FFFFFF"/>
                </a:solidFill>
                <a:latin typeface="Bevan"/>
              </a:rPr>
              <a:t>Mais Que Font Les Jeunes Sur Leurs Ecrans ?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51560"/>
          <a:stretch>
            <a:fillRect/>
          </a:stretch>
        </p:blipFill>
        <p:spPr>
          <a:xfrm>
            <a:off x="178014" y="6310469"/>
            <a:ext cx="830441" cy="817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pic>
        <p:nvPicPr>
          <p:cNvPr id="7" name="Média en ligne 6" title="Les réseaux sociaux vus par les jeunes">
            <a:hlinkClick r:id="" action="ppaction://media"/>
            <a:extLst>
              <a:ext uri="{FF2B5EF4-FFF2-40B4-BE49-F238E27FC236}">
                <a16:creationId xmlns:a16="http://schemas.microsoft.com/office/drawing/2014/main" id="{26AC48EE-0AC1-9933-D9A4-875DB0BE92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37685" y="1914009"/>
            <a:ext cx="7119497" cy="4581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7685" y="6637892"/>
            <a:ext cx="44958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https://www.youtube.com/watch?v=g4ymrVK8dc8</a:t>
            </a:r>
            <a:endParaRPr lang="fr-FR" alt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0" y="365507"/>
            <a:ext cx="5501797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Bevan"/>
              </a:rPr>
              <a:t>Les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promeneurs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du Net 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9907" y="1641714"/>
            <a:ext cx="6809093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ctr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Bold"/>
              </a:rPr>
              <a:t>Réseau</a:t>
            </a:r>
            <a:r>
              <a:rPr lang="en-US" sz="1800" dirty="0">
                <a:solidFill>
                  <a:srgbClr val="FFFFFF"/>
                </a:solidFill>
                <a:latin typeface="Poppins Bold"/>
              </a:rPr>
              <a:t> national </a:t>
            </a:r>
            <a:r>
              <a:rPr lang="en-US" sz="1800" dirty="0" err="1">
                <a:solidFill>
                  <a:srgbClr val="FFFFFF"/>
                </a:solidFill>
                <a:latin typeface="Poppins Bold"/>
              </a:rPr>
              <a:t>déployé</a:t>
            </a:r>
            <a:r>
              <a:rPr lang="en-US" sz="1800" dirty="0">
                <a:solidFill>
                  <a:srgbClr val="FFFFFF"/>
                </a:solidFill>
                <a:latin typeface="Poppins Bold"/>
              </a:rPr>
              <a:t> au </a:t>
            </a:r>
            <a:r>
              <a:rPr lang="en-US" sz="1800" dirty="0" err="1">
                <a:solidFill>
                  <a:srgbClr val="FFFFFF"/>
                </a:solidFill>
                <a:latin typeface="Poppins Bold"/>
              </a:rPr>
              <a:t>niveau</a:t>
            </a:r>
            <a:r>
              <a:rPr lang="en-US" sz="1800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Bold"/>
              </a:rPr>
              <a:t>départemental</a:t>
            </a:r>
            <a:r>
              <a:rPr lang="en-US" sz="1800" dirty="0">
                <a:solidFill>
                  <a:srgbClr val="FFFFFF"/>
                </a:solidFill>
                <a:latin typeface="Poppins Bold"/>
              </a:rPr>
              <a:t>.</a:t>
            </a:r>
          </a:p>
          <a:p>
            <a:pPr algn="ctr">
              <a:lnSpc>
                <a:spcPts val="2520"/>
              </a:lnSpc>
            </a:pPr>
            <a:endParaRPr lang="en-US" sz="1800" dirty="0">
              <a:solidFill>
                <a:srgbClr val="FFFFFF"/>
              </a:solidFill>
              <a:latin typeface="Poppins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9907" y="2603374"/>
            <a:ext cx="8353131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Une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présence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éducative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sur la toile avec de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vrais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professionnels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(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Animateurs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,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éducateurs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,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psychologues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…).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9907" y="3571425"/>
            <a:ext cx="8280535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FFFFFF"/>
                </a:solidFill>
                <a:latin typeface="Poppins Bold"/>
              </a:rPr>
              <a:t>Le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Promeneur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du Net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entend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poursuivre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en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ligne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,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dans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la « rue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numérique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», son travail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réalisé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sur le terrain et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offre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une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présence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éducative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là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où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l’encadrement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adulte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 fait encore trop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défaut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.</a:t>
            </a:r>
          </a:p>
          <a:p>
            <a:pPr marL="0" lvl="0" indent="0">
              <a:lnSpc>
                <a:spcPts val="2519"/>
              </a:lnSpc>
              <a:spcBef>
                <a:spcPct val="0"/>
              </a:spcBef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3556" b="29572"/>
          <a:stretch>
            <a:fillRect/>
          </a:stretch>
        </p:blipFill>
        <p:spPr>
          <a:xfrm rot="5400000">
            <a:off x="5552310" y="3131727"/>
            <a:ext cx="3780462" cy="47170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51560"/>
          <a:stretch>
            <a:fillRect/>
          </a:stretch>
        </p:blipFill>
        <p:spPr>
          <a:xfrm>
            <a:off x="7992375" y="6189045"/>
            <a:ext cx="830441" cy="817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5654" y="1811188"/>
            <a:ext cx="3683843" cy="3865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82195" y="2386410"/>
            <a:ext cx="4917805" cy="24589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34409" y="6189046"/>
            <a:ext cx="1447786" cy="8175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99899" y="6189022"/>
            <a:ext cx="1768278" cy="8175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6301" y="5892506"/>
            <a:ext cx="728492" cy="11749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2477" y="6302736"/>
            <a:ext cx="944752" cy="7038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744268" y="6184474"/>
            <a:ext cx="951289" cy="82210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21109" y="306446"/>
            <a:ext cx="4757579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evan"/>
              </a:rPr>
              <a:t>Les Cellules d’aides 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2704" y="177392"/>
            <a:ext cx="8275365" cy="167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Bevan"/>
              </a:rPr>
              <a:t>Présentation qu’est-ce qu’un promeneur du net ?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Bevan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6868" y="5737478"/>
            <a:ext cx="476333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Bevan"/>
              </a:rPr>
              <a:t>https://www.youtube.com/watch?v=AQGutnwFAmw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  <a:latin typeface="Bevan"/>
            </a:endParaRPr>
          </a:p>
        </p:txBody>
      </p:sp>
      <p:pic>
        <p:nvPicPr>
          <p:cNvPr id="5" name="Média en ligne 4" title="Qu'est-ce qu'un Promeneur du Net ?">
            <a:hlinkClick r:id="" action="ppaction://media"/>
            <a:extLst>
              <a:ext uri="{FF2B5EF4-FFF2-40B4-BE49-F238E27FC236}">
                <a16:creationId xmlns:a16="http://schemas.microsoft.com/office/drawing/2014/main" id="{E75E061D-8187-0770-D5D0-BCFA0CD9DD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62089" y="1314450"/>
            <a:ext cx="6892315" cy="4341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04008" y="443019"/>
            <a:ext cx="5254496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van"/>
              </a:rPr>
              <a:t>Quelques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chiffres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: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FFFFFF"/>
              </a:solidFill>
              <a:latin typeface="Bevan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9848" y="1578682"/>
            <a:ext cx="8460304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10 ans : C'est l'âge moyen auquel un enfant obtient son premier smartphone, appareil numérique ou tablette.</a:t>
            </a:r>
          </a:p>
          <a:p>
            <a:pPr algn="l">
              <a:lnSpc>
                <a:spcPts val="2519"/>
              </a:lnSpc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519"/>
              </a:lnSpc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600" y="4647293"/>
            <a:ext cx="8183552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Bevan"/>
              </a:rPr>
              <a:t>*Une étude inédite réalisée par Audirep pour Caisse d'Epargne entre le 15 avril et le 2 mai 2021,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Bevan"/>
              </a:rPr>
              <a:t>auprès d'un échantillon de 1 204 binômes parent/enfant, soit au total, 2 408 personnes interrogées.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7008" y="2635391"/>
            <a:ext cx="9000000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63% : Parmi les enfants interrogés entre 8 et 18 ans, 63 % ont affirmé être inscrits sur un ou plusieurs réseaux sociaux. Cela représente 3 enfants sur 10 en primaire, 7 adolescents sur 10 au collège et près de 9 adolescents sur 10 au lycée.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23058" y="366737"/>
            <a:ext cx="5254496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van"/>
              </a:rPr>
              <a:t>Quelques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chiffres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: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FFFFFF"/>
              </a:solidFill>
              <a:latin typeface="Bevan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1648" y="833983"/>
            <a:ext cx="8460304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</a:p>
          <a:p>
            <a:pPr marL="388617" lvl="1" indent="-194308" algn="l">
              <a:lnSpc>
                <a:spcPts val="2519"/>
              </a:lnSpc>
              <a:buFont typeface="Arial"/>
              <a:buChar char="•"/>
            </a:pPr>
            <a:r>
              <a:rPr lang="en-US" sz="1799" b="1" u="none" dirty="0">
                <a:solidFill>
                  <a:srgbClr val="FFFFFF"/>
                </a:solidFill>
                <a:latin typeface="Poppins Bold Bold"/>
              </a:rPr>
              <a:t>69% :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C'est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le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pourcentage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de parents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affirmant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ne pas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avoir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de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contrôle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total sur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que font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leurs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enfants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sur Internet,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en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excluant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les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réseaux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sociaux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.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Ils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sont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même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83 % à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reconnaître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"ne pas savoir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exactement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"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que font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leurs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enfants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en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incluant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les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réseaux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sociaux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.</a:t>
            </a:r>
          </a:p>
          <a:p>
            <a:pPr algn="l">
              <a:lnSpc>
                <a:spcPts val="2519"/>
              </a:lnSpc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8224" y="4970569"/>
            <a:ext cx="818355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FFFFFF"/>
                </a:solidFill>
                <a:latin typeface="Bevan"/>
              </a:rPr>
              <a:t>* </a:t>
            </a:r>
            <a:r>
              <a:rPr lang="en-US" sz="1100" dirty="0" err="1" smtClean="0">
                <a:solidFill>
                  <a:srgbClr val="FFFFFF"/>
                </a:solidFill>
                <a:latin typeface="Bevan"/>
              </a:rPr>
              <a:t>Une</a:t>
            </a:r>
            <a:r>
              <a:rPr lang="en-US" sz="1100" dirty="0" smtClean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étude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inédite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réalisée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par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Audirep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pour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Caisse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d'Epargne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entre le 15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avril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et le 2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mai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2021,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FFFFFF"/>
                </a:solidFill>
                <a:latin typeface="Bevan"/>
              </a:rPr>
              <a:t>auprès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d'un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échantillon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de 1 204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binômes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parent/enfant,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soit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au total, 2 408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personnes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Bevan"/>
              </a:rPr>
              <a:t>interrogées</a:t>
            </a:r>
            <a:r>
              <a:rPr lang="en-US" sz="1100" dirty="0">
                <a:solidFill>
                  <a:srgbClr val="FFFFFF"/>
                </a:solidFill>
                <a:latin typeface="Bevan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7008" y="2814809"/>
            <a:ext cx="9000000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endParaRPr/>
          </a:p>
          <a:p>
            <a:pPr marL="388617" lvl="1" indent="-194308" algn="l">
              <a:lnSpc>
                <a:spcPts val="2519"/>
              </a:lnSpc>
              <a:spcBef>
                <a:spcPct val="0"/>
              </a:spcBef>
              <a:buFont typeface="Arial"/>
              <a:buChar char="•"/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79% : Pour gérer ces situations, plus de 9 parents sur 10 "souhaitent obtenir de l'aide et des informations pour les aider à anticiper et à faire face à des situations de cyberharcèlement voire de violences numériques".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9565" y="1429260"/>
            <a:ext cx="8642975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• 13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ans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</a:p>
          <a:p>
            <a:pPr algn="l">
              <a:lnSpc>
                <a:spcPts val="2519"/>
              </a:lnSpc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77965" y="439598"/>
            <a:ext cx="54225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 dirty="0" err="1">
                <a:solidFill>
                  <a:srgbClr val="FFFFFF"/>
                </a:solidFill>
                <a:latin typeface="Bevan"/>
              </a:rPr>
              <a:t>Âge</a:t>
            </a:r>
            <a:r>
              <a:rPr lang="en-US" sz="3200" u="none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3200" u="none" dirty="0" err="1">
                <a:solidFill>
                  <a:srgbClr val="FFFFFF"/>
                </a:solidFill>
                <a:latin typeface="Bevan"/>
              </a:rPr>
              <a:t>légal</a:t>
            </a:r>
            <a:r>
              <a:rPr lang="en-US" sz="3200" u="none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3200" u="none" dirty="0" err="1">
                <a:solidFill>
                  <a:srgbClr val="FFFFFF"/>
                </a:solidFill>
                <a:latin typeface="Bevan"/>
              </a:rPr>
              <a:t>d’utilisation</a:t>
            </a:r>
            <a:r>
              <a:rPr lang="en-US" sz="3200" u="none" dirty="0">
                <a:solidFill>
                  <a:srgbClr val="FFFFFF"/>
                </a:solidFill>
                <a:latin typeface="Bevan"/>
              </a:rPr>
              <a:t> :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0125" y="2040765"/>
            <a:ext cx="8821487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l">
              <a:lnSpc>
                <a:spcPts val="2519"/>
              </a:lnSpc>
              <a:buFont typeface="Arial"/>
              <a:buChar char="•"/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En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Europe,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il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n’existe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pas de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texte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fixant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une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limite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d’âge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pour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tous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les pays,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chaque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pays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étant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libre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de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décider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lui-même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de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l’âge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limite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. 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9565" y="2960683"/>
            <a:ext cx="8342609" cy="186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En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France,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c’est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la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même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limite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qu’aux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États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-Unis qui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s’applique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c’est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-à-dire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qu’il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est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interdit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de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créer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son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compte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sur un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réseau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social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avant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13 ans. 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9565" y="4499302"/>
            <a:ext cx="8060870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Cependant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la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majorité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numérique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est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fixée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à 15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ans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en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France. Pour les 13-14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ans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 le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consentement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des parents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est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désormais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requis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conjointement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à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celui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du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mineur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1922898"/>
            <a:ext cx="8642975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dirty="0" err="1">
                <a:solidFill>
                  <a:srgbClr val="FFFFFF"/>
                </a:solidFill>
                <a:latin typeface="Poppins Bold"/>
              </a:rPr>
              <a:t>Vulnérabilité</a:t>
            </a:r>
            <a:r>
              <a:rPr lang="en-US" sz="1799" dirty="0">
                <a:solidFill>
                  <a:srgbClr val="FFFFFF"/>
                </a:solidFill>
                <a:latin typeface="Poppins Bold"/>
              </a:rPr>
              <a:t>, </a:t>
            </a:r>
          </a:p>
          <a:p>
            <a:pPr algn="l"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6868" y="549372"/>
            <a:ext cx="801592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latin typeface="Bevan"/>
              </a:rPr>
              <a:t>Âge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légal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d’utilisation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: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Pourquoi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887873" y="2980279"/>
            <a:ext cx="3780462" cy="4717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0" y="2533650"/>
            <a:ext cx="2750979" cy="155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Manque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de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maturité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3296603"/>
            <a:ext cx="1575594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• Les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risques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9400" y="475335"/>
            <a:ext cx="2784157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Bevan"/>
              </a:rPr>
              <a:t>Les </a:t>
            </a:r>
            <a:r>
              <a:rPr lang="en-US" sz="3200" dirty="0" err="1">
                <a:solidFill>
                  <a:srgbClr val="FFFFFF"/>
                </a:solidFill>
                <a:latin typeface="Bevan"/>
              </a:rPr>
              <a:t>risques</a:t>
            </a:r>
            <a:r>
              <a:rPr lang="en-US" sz="3200" dirty="0">
                <a:solidFill>
                  <a:srgbClr val="FFFFFF"/>
                </a:solidFill>
                <a:latin typeface="Bevan"/>
              </a:rPr>
              <a:t> 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05553" y="6346469"/>
            <a:ext cx="830441" cy="817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7025" y="672375"/>
            <a:ext cx="4416425" cy="208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dirty="0"/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dirty="0"/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FFFFFF"/>
                </a:solidFill>
                <a:latin typeface="Poppins Bold"/>
              </a:rPr>
              <a:t>Les </a:t>
            </a:r>
            <a:r>
              <a:rPr lang="en-US" sz="2400" u="sng" dirty="0" err="1">
                <a:solidFill>
                  <a:srgbClr val="FFFFFF"/>
                </a:solidFill>
                <a:latin typeface="Poppins Bold"/>
              </a:rPr>
              <a:t>mauvaises</a:t>
            </a:r>
            <a:r>
              <a:rPr lang="en-US" sz="2400" u="sng" dirty="0">
                <a:solidFill>
                  <a:srgbClr val="FFFFFF"/>
                </a:solidFill>
                <a:latin typeface="Poppins Bold"/>
              </a:rPr>
              <a:t> rencontres :</a:t>
            </a: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400" u="sng" dirty="0">
              <a:solidFill>
                <a:srgbClr val="FFFFFF"/>
              </a:solidFill>
              <a:latin typeface="Poppins Bold"/>
            </a:endParaRP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400" u="sng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6879" y="2455445"/>
            <a:ext cx="1512570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• Faux profil,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6952" y="3095318"/>
            <a:ext cx="3502501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• Divulgation d’informations,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456" y="3732401"/>
            <a:ext cx="250571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 smtClean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Pédopornographie</a:t>
            </a:r>
            <a:r>
              <a:rPr lang="en-US" sz="1799" u="none" dirty="0" smtClean="0">
                <a:solidFill>
                  <a:srgbClr val="FFFFFF"/>
                </a:solidFill>
                <a:latin typeface="Poppins Bold"/>
              </a:rPr>
              <a:t>,</a:t>
            </a: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6952" y="4361926"/>
            <a:ext cx="2850832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 smtClean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Fausses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informations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7025" y="1097718"/>
            <a:ext cx="8642975" cy="16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u="sng" dirty="0">
                <a:solidFill>
                  <a:srgbClr val="FFFFFF"/>
                </a:solidFill>
                <a:latin typeface="Poppins Bold"/>
              </a:rPr>
              <a:t> Le </a:t>
            </a:r>
            <a:r>
              <a:rPr lang="en-US" sz="2400" u="sng" dirty="0" err="1">
                <a:solidFill>
                  <a:srgbClr val="FFFFFF"/>
                </a:solidFill>
                <a:latin typeface="Poppins Bold"/>
              </a:rPr>
              <a:t>cyberharcèlement</a:t>
            </a:r>
            <a:r>
              <a:rPr lang="en-US" sz="2400" u="sng" dirty="0">
                <a:solidFill>
                  <a:srgbClr val="FFFFFF"/>
                </a:solidFill>
                <a:latin typeface="Poppins Bold"/>
              </a:rPr>
              <a:t> :</a:t>
            </a:r>
          </a:p>
          <a:p>
            <a:pPr>
              <a:lnSpc>
                <a:spcPts val="3359"/>
              </a:lnSpc>
            </a:pPr>
            <a:endParaRPr lang="en-US" sz="2400" u="sng" dirty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3359"/>
              </a:lnSpc>
            </a:pPr>
            <a:endParaRPr lang="en-US" sz="2400" u="sng" dirty="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3359"/>
              </a:lnSpc>
            </a:pPr>
            <a:endParaRPr lang="en-US" sz="2400" u="sng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07820" y="306446"/>
            <a:ext cx="2784157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Bevan"/>
              </a:rPr>
              <a:t>Les risques :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51560"/>
          <a:stretch>
            <a:fillRect/>
          </a:stretch>
        </p:blipFill>
        <p:spPr>
          <a:xfrm>
            <a:off x="231648" y="6189070"/>
            <a:ext cx="830441" cy="817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3556" b="29572"/>
          <a:stretch>
            <a:fillRect/>
          </a:stretch>
        </p:blipFill>
        <p:spPr>
          <a:xfrm rot="5400000">
            <a:off x="4968273" y="3147589"/>
            <a:ext cx="3780462" cy="4717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7909" y="1917618"/>
            <a:ext cx="4800441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• Du conflit au harcèlement en groupe, 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7025" y="2209083"/>
            <a:ext cx="4980463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• Propos humiliants, agressifs, injurieux…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7909" y="3129199"/>
            <a:ext cx="2605246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• Infos, images perso,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9197" y="3248815"/>
            <a:ext cx="6834981" cy="155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dirty="0"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•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Rumeurs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 intimidation,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insultes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 </a:t>
            </a:r>
            <a:r>
              <a:rPr lang="en-US" sz="1799" u="none" dirty="0" err="1">
                <a:solidFill>
                  <a:srgbClr val="FFFFFF"/>
                </a:solidFill>
                <a:latin typeface="Poppins Bold"/>
              </a:rPr>
              <a:t>moqueries</a:t>
            </a:r>
            <a:r>
              <a:rPr lang="en-US" sz="1799" u="none" dirty="0">
                <a:solidFill>
                  <a:srgbClr val="FFFFFF"/>
                </a:solidFill>
                <a:latin typeface="Poppins Bold"/>
              </a:rPr>
              <a:t>, menaces…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5068" y="4230240"/>
            <a:ext cx="4556919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/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• Incitation à la haine,</a:t>
            </a: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endParaRPr lang="en-US" sz="1799" u="none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7025" y="5125368"/>
            <a:ext cx="498871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u="none">
                <a:solidFill>
                  <a:srgbClr val="FFFFFF"/>
                </a:solidFill>
                <a:latin typeface="Poppins Bold"/>
              </a:rPr>
              <a:t>• Usurpation d’identité, piratage compte.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Personnalisé</PresentationFormat>
  <Paragraphs>217</Paragraphs>
  <Slides>20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Rajdhani Bold</vt:lpstr>
      <vt:lpstr>Arial</vt:lpstr>
      <vt:lpstr>Bevan</vt:lpstr>
      <vt:lpstr>Poppins Bold Bold</vt:lpstr>
      <vt:lpstr>Calibri</vt:lpstr>
      <vt:lpstr>Times New Roman</vt:lpstr>
      <vt:lpstr>Poppins Bold</vt:lpstr>
      <vt:lpstr>Cooper Hewitt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Pdn Seysses</dc:title>
  <dc:creator>Mélissa Khouader</dc:creator>
  <cp:lastModifiedBy>David</cp:lastModifiedBy>
  <cp:revision>75</cp:revision>
  <dcterms:created xsi:type="dcterms:W3CDTF">2006-08-16T00:00:00Z</dcterms:created>
  <dcterms:modified xsi:type="dcterms:W3CDTF">2022-03-31T07:40:32Z</dcterms:modified>
  <dc:identifier>DAE7Vc0yjcI</dc:identifier>
</cp:coreProperties>
</file>