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79" r:id="rId4"/>
    <p:sldId id="257" r:id="rId5"/>
    <p:sldId id="259" r:id="rId6"/>
    <p:sldId id="258" r:id="rId7"/>
    <p:sldId id="260" r:id="rId8"/>
    <p:sldId id="274" r:id="rId9"/>
    <p:sldId id="261" r:id="rId10"/>
    <p:sldId id="263" r:id="rId11"/>
    <p:sldId id="262" r:id="rId12"/>
    <p:sldId id="276" r:id="rId13"/>
    <p:sldId id="264" r:id="rId14"/>
    <p:sldId id="265" r:id="rId15"/>
    <p:sldId id="266" r:id="rId16"/>
    <p:sldId id="277" r:id="rId17"/>
    <p:sldId id="267" r:id="rId18"/>
    <p:sldId id="268" r:id="rId19"/>
    <p:sldId id="278" r:id="rId20"/>
    <p:sldId id="269" r:id="rId21"/>
    <p:sldId id="27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26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AF9MC869X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mni.fr/video/cyber-harcelement-la-violence-n-a-rien-de-virtue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tecoute.fr/2020/09/20/conseils-comment-reagir-face-au-cyberharcelemen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romeneursdunet.fr/proje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onauharcelement.education.gouv.fr/ressources/prix-non-au-harcelement-2018-prix-special-cyb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669" y="270101"/>
            <a:ext cx="3493049" cy="35741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ZoneTexte 5"/>
          <p:cNvSpPr txBox="1"/>
          <p:nvPr/>
        </p:nvSpPr>
        <p:spPr>
          <a:xfrm>
            <a:off x="9237305" y="5906278"/>
            <a:ext cx="260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Mardi 30 Novembre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339398" y="1443841"/>
            <a:ext cx="54024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Les jeunes et les réseaux sociaux :</a:t>
            </a:r>
          </a:p>
          <a:p>
            <a:endParaRPr lang="fr-FR" sz="3600" dirty="0" smtClean="0"/>
          </a:p>
          <a:p>
            <a:r>
              <a:rPr lang="fr-FR" sz="4800" dirty="0" smtClean="0"/>
              <a:t>Le Harcèlement et le cyber harcèlement.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0114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loi et le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harcèlement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1412" y="1871113"/>
            <a:ext cx="10293843" cy="4604501"/>
          </a:xfrm>
        </p:spPr>
        <p:txBody>
          <a:bodyPr>
            <a:noAutofit/>
          </a:bodyPr>
          <a:lstStyle/>
          <a:p>
            <a:r>
              <a:rPr lang="fr-FR" sz="1900" dirty="0"/>
              <a:t>Si l’auteur est un mineur de plus de 13 ans :</a:t>
            </a:r>
            <a:br>
              <a:rPr lang="fr-FR" sz="1900" dirty="0"/>
            </a:br>
            <a:r>
              <a:rPr lang="fr-FR" sz="1900" dirty="0"/>
              <a:t>la peine maximale pour un harcèlement sur une personne de plus de 15 ans sera de 1 an de prison et 7 500€ d’amende</a:t>
            </a:r>
            <a:br>
              <a:rPr lang="fr-FR" sz="1900" dirty="0"/>
            </a:br>
            <a:r>
              <a:rPr lang="fr-FR" sz="1900" dirty="0"/>
              <a:t>Si la victime a moins de 15 ans, la peine maximale sera de 18 mois de prison et 7 500€ d’amende</a:t>
            </a:r>
            <a:br>
              <a:rPr lang="fr-FR" sz="1900" dirty="0"/>
            </a:br>
            <a:r>
              <a:rPr lang="fr-FR" sz="1900" dirty="0"/>
              <a:t>Les sanctions et mesures applicables aux mineurs de moins de 13 ans relèvent de règles spécifiques.</a:t>
            </a:r>
            <a:br>
              <a:rPr lang="fr-FR" sz="1900" dirty="0"/>
            </a:br>
            <a:r>
              <a:rPr lang="fr-FR" sz="1900" dirty="0"/>
              <a:t>Dans tous les cas, ce sont les parents des auteurs mineurs, quel que soit leur âge, qui seront responsables civilement et devront indemniser les parents de la victime</a:t>
            </a:r>
            <a:r>
              <a:rPr lang="fr-FR" sz="1900" dirty="0" smtClean="0"/>
              <a:t>.</a:t>
            </a:r>
          </a:p>
          <a:p>
            <a:pPr marL="0" indent="0">
              <a:buNone/>
            </a:pPr>
            <a:endParaRPr lang="fr-FR" sz="1900" dirty="0"/>
          </a:p>
          <a:p>
            <a:r>
              <a:rPr lang="fr-FR" sz="1900" b="1" dirty="0"/>
              <a:t>Si l’auteur est majeur et que la victime à plus de 15 ans</a:t>
            </a:r>
            <a:r>
              <a:rPr lang="fr-FR" sz="1900" dirty="0"/>
              <a:t>, la peine maximale sera de 2 ans de prison et </a:t>
            </a:r>
            <a:r>
              <a:rPr lang="fr-FR" sz="1900" dirty="0" smtClean="0"/>
              <a:t>   30 </a:t>
            </a:r>
            <a:r>
              <a:rPr lang="fr-FR" sz="1900" dirty="0"/>
              <a:t>000€ d’amende</a:t>
            </a:r>
            <a:br>
              <a:rPr lang="fr-FR" sz="1900" dirty="0"/>
            </a:br>
            <a:r>
              <a:rPr lang="fr-FR" sz="1900" dirty="0"/>
              <a:t>La peine maximale est portée à 3 ans de prison et 45 000€ d’amende si la victime a moins de 15 ans.</a:t>
            </a:r>
          </a:p>
          <a:p>
            <a:endParaRPr lang="fr-FR" sz="1900" dirty="0"/>
          </a:p>
        </p:txBody>
      </p:sp>
    </p:spTree>
    <p:extLst>
      <p:ext uri="{BB962C8B-B14F-4D97-AF65-F5344CB8AC3E}">
        <p14:creationId xmlns:p14="http://schemas.microsoft.com/office/powerpoint/2010/main" val="92766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loi et le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CYBER harcèlement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201189"/>
          </a:xfrm>
        </p:spPr>
        <p:txBody>
          <a:bodyPr>
            <a:normAutofit/>
          </a:bodyPr>
          <a:lstStyle/>
          <a:p>
            <a:r>
              <a:rPr lang="fr-FR" sz="2000" dirty="0"/>
              <a:t>U</a:t>
            </a:r>
            <a:r>
              <a:rPr lang="fr-FR" sz="2000" dirty="0" smtClean="0"/>
              <a:t>n </a:t>
            </a:r>
            <a:r>
              <a:rPr lang="fr-FR" sz="2000" dirty="0"/>
              <a:t>acte de cyber-harcèlement – qu’il soit moral ou sexuel – est puni de deux ans d’emprisonnement et de 30 000€ d’amende.</a:t>
            </a:r>
          </a:p>
          <a:p>
            <a:r>
              <a:rPr lang="fr-FR" sz="2000" dirty="0"/>
              <a:t>R</a:t>
            </a:r>
            <a:r>
              <a:rPr lang="fr-FR" sz="2000" dirty="0" smtClean="0"/>
              <a:t>aids </a:t>
            </a:r>
            <a:r>
              <a:rPr lang="fr-FR" sz="2000" dirty="0"/>
              <a:t>numériques ou faits de harcèlement commis en meute, </a:t>
            </a:r>
            <a:r>
              <a:rPr lang="fr-FR" sz="2000" dirty="0" smtClean="0"/>
              <a:t>peuvent </a:t>
            </a:r>
            <a:r>
              <a:rPr lang="fr-FR" sz="2000" dirty="0"/>
              <a:t>être punis jusqu’à trois ans d’emprisonnement et 45 000€ d’amende si le harcèlement est de nature sexuel</a:t>
            </a:r>
            <a:r>
              <a:rPr lang="fr-FR" sz="2000" dirty="0" smtClean="0"/>
              <a:t>.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b="1" u="sng" dirty="0"/>
              <a:t>A noter </a:t>
            </a:r>
            <a:r>
              <a:rPr lang="fr-FR" sz="2000" b="1" dirty="0"/>
              <a:t>: </a:t>
            </a:r>
            <a:br>
              <a:rPr lang="fr-FR" sz="2000" b="1" dirty="0"/>
            </a:br>
            <a:r>
              <a:rPr lang="fr-FR" sz="2000" b="1" dirty="0"/>
              <a:t>Le harcèlement commis via internet est considéré dans le droit français comme une circonstance aggravante du harcèlement scolaire.</a:t>
            </a:r>
            <a:endParaRPr lang="fr-FR" sz="2000" dirty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0718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1887537"/>
            <a:ext cx="9905999" cy="3541714"/>
          </a:xfrm>
        </p:spPr>
        <p:txBody>
          <a:bodyPr/>
          <a:lstStyle/>
          <a:p>
            <a:r>
              <a:rPr lang="fr-FR" b="1" dirty="0"/>
              <a:t>Interview </a:t>
            </a:r>
            <a:r>
              <a:rPr lang="fr-FR" dirty="0"/>
              <a:t>: Cyber harcèlement – une nouvelle réalité. A. </a:t>
            </a:r>
            <a:r>
              <a:rPr lang="fr-FR" dirty="0" err="1"/>
              <a:t>Gozlan</a:t>
            </a:r>
            <a:r>
              <a:rPr lang="fr-FR" dirty="0"/>
              <a:t> – yapaka.be 2.49mn</a:t>
            </a:r>
          </a:p>
          <a:p>
            <a:r>
              <a:rPr lang="fr-FR" u="sng" dirty="0">
                <a:hlinkClick r:id="rId2"/>
              </a:rPr>
              <a:t>https://www.youtube.com/watch?v=NAF9MC869X4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019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Quelques chiffres :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87972" y="1986455"/>
            <a:ext cx="10279118" cy="882869"/>
          </a:xfrm>
        </p:spPr>
        <p:txBody>
          <a:bodyPr/>
          <a:lstStyle/>
          <a:p>
            <a:r>
              <a:rPr lang="fr-FR" sz="2000" dirty="0"/>
              <a:t>En Novembre 2019, l’Unicef annonce plus de 700 000 élèves victimes de harcèlement scolaire dont 12 % en primaire, 10 % au collège et 4 % au lycée.</a:t>
            </a:r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954853" y="2869324"/>
            <a:ext cx="10279118" cy="1357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Une étude réalisée par e-Enfance, l'association de protection de l'enfance sur internet, et la Caisse d'épargne montre que 20% des jeunes de 8 à 18 ans ont déjà été victime de </a:t>
            </a:r>
            <a:r>
              <a:rPr lang="fr-FR" sz="2000" b="1" dirty="0"/>
              <a:t>cyber-harcèlement</a:t>
            </a:r>
            <a:r>
              <a:rPr lang="fr-FR" sz="2000" dirty="0"/>
              <a:t>. En </a:t>
            </a:r>
            <a:r>
              <a:rPr lang="fr-FR" sz="2000" b="1" dirty="0"/>
              <a:t>France</a:t>
            </a:r>
            <a:r>
              <a:rPr lang="fr-FR" sz="2000" dirty="0"/>
              <a:t>, en 2021, 63% des enfants et adolescents de 8 à 18 ans sont inscrits sur les réseaux sociaux.</a:t>
            </a:r>
          </a:p>
          <a:p>
            <a:endParaRPr lang="fr-FR" sz="2000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141413" y="4557552"/>
            <a:ext cx="10279118" cy="882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Qui est le plus touché par le Cyber-harcèlement </a:t>
            </a:r>
            <a:r>
              <a:rPr lang="fr-FR" sz="2000" dirty="0" smtClean="0"/>
              <a:t>?</a:t>
            </a:r>
          </a:p>
          <a:p>
            <a:pPr marL="0" indent="0">
              <a:buNone/>
            </a:pPr>
            <a:r>
              <a:rPr lang="fr-FR" sz="2000" dirty="0"/>
              <a:t>L'étude a souligné que les filles étaient les plus victimes de cyber harcèlement avec 51 % des jeunes filles âgées de 13 ans en moyenne : "Elles sont plus inscrites en moyenne sur les réseaux sociaux. Elles pratiquent aussi plus souvent les jeux en ligne et passent plus de temps sur Internet ».</a:t>
            </a:r>
          </a:p>
          <a:p>
            <a:pPr marL="0" indent="0">
              <a:buNone/>
            </a:pPr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266591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122" y="778290"/>
            <a:ext cx="9905999" cy="977189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10 : </a:t>
            </a:r>
            <a:r>
              <a:rPr lang="fr-FR" sz="2000" dirty="0"/>
              <a:t>C'est l'âge moyen auquel un enfant obtient son premier smartphone, appareil numérique ou tablette.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97122" y="1875330"/>
            <a:ext cx="99977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63%</a:t>
            </a:r>
            <a:r>
              <a:rPr lang="fr-FR" sz="1600" b="1" dirty="0"/>
              <a:t> : </a:t>
            </a:r>
            <a:r>
              <a:rPr lang="fr-FR" sz="2000" dirty="0"/>
              <a:t>Parmi les enfants interrogés entre 8 et 18 ans, 63 % ont affirmé être inscrits sur un ou plusieurs réseaux sociaux. Cela représente 3 enfants sur 10 en primaire, 7 adolescents sur 10 au collège et près de 9 adolescents sur 10 au lycée.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123" y="3182167"/>
            <a:ext cx="99977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69%</a:t>
            </a:r>
            <a:r>
              <a:rPr lang="fr-FR" sz="1600" b="1" dirty="0"/>
              <a:t> : </a:t>
            </a:r>
            <a:r>
              <a:rPr lang="fr-FR" sz="2000" dirty="0"/>
              <a:t>C'est le pourcentage de parents affirmant ne pas avoir de contrôle total sur ce que font leurs enfants sur Internet, en excluant les réseaux sociaux. Ils sont même 83 % à reconnaître "ne pas savoir exactement" ce que font leurs enfants en incluant les réseaux sociaux.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124" y="4375975"/>
            <a:ext cx="99977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/>
              <a:t>7</a:t>
            </a:r>
            <a:r>
              <a:rPr lang="fr-FR" sz="2400" b="1" dirty="0" smtClean="0"/>
              <a:t>9%</a:t>
            </a:r>
            <a:r>
              <a:rPr lang="fr-FR" sz="1600" b="1" dirty="0"/>
              <a:t> : </a:t>
            </a:r>
            <a:r>
              <a:rPr lang="fr-FR" sz="2000" dirty="0"/>
              <a:t>Pour gérer ces situations, plus de 9 parents sur 10 "souhaitent obtenir de l'aide et des informations pour les aider à anticiper et à faire face à des situations de cyber harcèlement voire de violences numériques".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15617" y="6159865"/>
            <a:ext cx="99091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fr-FR" sz="1200" i="1" dirty="0">
                <a:latin typeface="Times New Roman" panose="02020603050405020304" pitchFamily="18" charset="0"/>
                <a:ea typeface="Calibri" panose="020F0502020204030204" pitchFamily="34" charset="0"/>
              </a:rPr>
              <a:t>*Une étude inédite réalisée par </a:t>
            </a:r>
            <a:r>
              <a:rPr lang="fr-FR" sz="1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Audirep</a:t>
            </a:r>
            <a:r>
              <a:rPr lang="fr-FR" sz="1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pour Caisse d'Epargne entre le 15 avril et le 2 mai 2021, </a:t>
            </a:r>
            <a:endParaRPr lang="fr-FR" sz="12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ctr">
              <a:spcAft>
                <a:spcPts val="0"/>
              </a:spcAft>
            </a:pPr>
            <a:r>
              <a:rPr lang="fr-FR" sz="12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auprès </a:t>
            </a:r>
            <a:r>
              <a:rPr lang="fr-FR" sz="1200" i="1" dirty="0">
                <a:latin typeface="Times New Roman" panose="02020603050405020304" pitchFamily="18" charset="0"/>
                <a:ea typeface="Calibri" panose="020F0502020204030204" pitchFamily="34" charset="0"/>
              </a:rPr>
              <a:t>d'un échantillon de 1 204 binômes parent/enfant, soit au total, 2 408 personnes interrogées.</a:t>
            </a:r>
            <a:endParaRPr lang="fr-FR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06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2670" y="62600"/>
            <a:ext cx="9905998" cy="1478570"/>
          </a:xfrm>
        </p:spPr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 le détecter 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1464971"/>
            <a:ext cx="9905999" cy="708317"/>
          </a:xfrm>
        </p:spPr>
        <p:txBody>
          <a:bodyPr/>
          <a:lstStyle/>
          <a:p>
            <a:r>
              <a:rPr lang="fr-FR" dirty="0"/>
              <a:t>Harcèlement ou conflits ?</a:t>
            </a:r>
          </a:p>
          <a:p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143000" y="2173288"/>
            <a:ext cx="9905999" cy="7083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Plusieurs signes peuvent vous alerter :</a:t>
            </a:r>
          </a:p>
          <a:p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143000" y="2832243"/>
            <a:ext cx="9905999" cy="7083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/>
              <a:t>Les conséquences physiques (hématomes, griffures, morsures…) souvent cachées par les enfants.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143000" y="3647796"/>
            <a:ext cx="9905999" cy="7083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/>
              <a:t>Les conséquences matérielles (vêtements déchirés, fournitures cassées, vols d’objets…) sont davantage visibles.</a:t>
            </a:r>
            <a:endParaRPr lang="fr-FR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1143000" y="4463349"/>
            <a:ext cx="9905999" cy="7083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/>
              <a:t>Angoisse, dépression, anxiété, isolement, mutilation, pensées suicidaires, phobie et/ou décrochage scolaire, phobie sociale, suicide…</a:t>
            </a: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1142999" y="5278902"/>
            <a:ext cx="9905999" cy="7083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/>
              <a:t>Les conséquences familiales sont les plus dommageables car l’enfant harcelé à l’école peut se transformer en enfant harceleur à la maison.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26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Exemple animé et solutions</a:t>
            </a:r>
            <a:r>
              <a:rPr lang="fr-FR" dirty="0"/>
              <a:t> : </a:t>
            </a:r>
            <a:r>
              <a:rPr lang="fr-FR" dirty="0" err="1"/>
              <a:t>Lumni</a:t>
            </a:r>
            <a:r>
              <a:rPr lang="fr-FR" dirty="0"/>
              <a:t>/ les </a:t>
            </a:r>
            <a:r>
              <a:rPr lang="fr-FR" dirty="0" err="1"/>
              <a:t>clès</a:t>
            </a:r>
            <a:r>
              <a:rPr lang="fr-FR" dirty="0"/>
              <a:t> du </a:t>
            </a:r>
            <a:r>
              <a:rPr lang="fr-FR" dirty="0" err="1"/>
              <a:t>numèrique</a:t>
            </a:r>
            <a:r>
              <a:rPr lang="fr-FR" dirty="0"/>
              <a:t> (janvier 2020) 2.36mn</a:t>
            </a:r>
          </a:p>
          <a:p>
            <a:r>
              <a:rPr lang="fr-FR" dirty="0"/>
              <a:t>Cyber harcèlement la violence n’a rien de virtuel.</a:t>
            </a:r>
          </a:p>
          <a:p>
            <a:r>
              <a:rPr lang="fr-FR" dirty="0"/>
              <a:t> </a:t>
            </a:r>
            <a:r>
              <a:rPr lang="fr-FR" u="sng" dirty="0">
                <a:hlinkClick r:id="rId2"/>
              </a:rPr>
              <a:t>https://www.lumni.fr/video/cyber-harcelement-la-violence-n-a-rien-de-virtuel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037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faire en cas de problème ?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609327"/>
          </a:xfrm>
        </p:spPr>
        <p:txBody>
          <a:bodyPr/>
          <a:lstStyle/>
          <a:p>
            <a:r>
              <a:rPr lang="fr-FR" dirty="0"/>
              <a:t>Rassurer la victime 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496204" y="3350717"/>
            <a:ext cx="9905999" cy="609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fr-FR" dirty="0" smtClean="0"/>
              <a:t> La déculpabiliser,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496205" y="3999185"/>
            <a:ext cx="9905999" cy="609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fr-FR" dirty="0" smtClean="0"/>
              <a:t> Lui dire qu’elle n’est plus seule,</a:t>
            </a: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496206" y="4647653"/>
            <a:ext cx="9905999" cy="609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fr-FR" dirty="0" smtClean="0"/>
              <a:t> L’encourager à en parler,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119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4424" y="478112"/>
            <a:ext cx="10496550" cy="570569"/>
          </a:xfrm>
        </p:spPr>
        <p:txBody>
          <a:bodyPr>
            <a:noAutofit/>
          </a:bodyPr>
          <a:lstStyle/>
          <a:p>
            <a:r>
              <a:rPr lang="fr-FR" dirty="0" smtClean="0"/>
              <a:t>Récupérer des preuves du harcèlement (captures d’écran, témoin…)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114424" y="1140099"/>
            <a:ext cx="9905999" cy="570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Ne plus répondre à l’harceleur et le bloquer.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114423" y="1802086"/>
            <a:ext cx="9905999" cy="570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Demander de l’aide à un adulte.</a:t>
            </a: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114422" y="2583901"/>
            <a:ext cx="9905999" cy="542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Se rapprocher des cellules d’aides telles que 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181226" y="3214849"/>
            <a:ext cx="9905999" cy="730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Net Ecoute au 0800 200 000 pour le cyber harcèlement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2181226" y="3808628"/>
            <a:ext cx="9905999" cy="730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dirty="0"/>
              <a:t>E Enfance au 3018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2181225" y="4402407"/>
            <a:ext cx="9905999" cy="730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dirty="0"/>
              <a:t>Net écoute au 3020 pour le harcèlement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1114421" y="5259051"/>
            <a:ext cx="9905999" cy="730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dirty="0" smtClean="0"/>
              <a:t>Porter plainte si besoin.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79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4" grpId="0" build="p"/>
      <p:bldP spid="6" grpId="0" build="p"/>
      <p:bldP spid="7" grpId="0" build="p"/>
      <p:bldP spid="8" grpId="0" build="p"/>
      <p:bldP spid="9" grpId="0" build="p"/>
      <p:bldP spid="1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Interview :</a:t>
            </a:r>
            <a:r>
              <a:rPr lang="fr-FR" dirty="0"/>
              <a:t> Comment réagir face au </a:t>
            </a:r>
            <a:r>
              <a:rPr lang="fr-FR" dirty="0" smtClean="0"/>
              <a:t>cyber harcèlement</a:t>
            </a:r>
            <a:r>
              <a:rPr lang="fr-FR" dirty="0"/>
              <a:t>. </a:t>
            </a:r>
            <a:r>
              <a:rPr lang="fr-FR" dirty="0" err="1"/>
              <a:t>J.Altan</a:t>
            </a:r>
            <a:r>
              <a:rPr lang="fr-FR" dirty="0"/>
              <a:t> / </a:t>
            </a:r>
            <a:r>
              <a:rPr lang="fr-FR" dirty="0" err="1"/>
              <a:t>E.enfance</a:t>
            </a:r>
            <a:r>
              <a:rPr lang="fr-FR" dirty="0"/>
              <a:t> (septembre 2020) « Comment réagir face au cyber harcèlement. 7.36mn</a:t>
            </a:r>
          </a:p>
          <a:p>
            <a:r>
              <a:rPr lang="fr-FR" u="sng" dirty="0">
                <a:hlinkClick r:id="rId2"/>
              </a:rPr>
              <a:t>https://www.netecoute.fr/2020/09/20/conseils-comment-reagir-face-au-cyberharcelement/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98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promeneurs du Net :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2268819"/>
            <a:ext cx="9905999" cy="658966"/>
          </a:xfrm>
        </p:spPr>
        <p:txBody>
          <a:bodyPr/>
          <a:lstStyle/>
          <a:p>
            <a:r>
              <a:rPr lang="fr-FR" dirty="0" smtClean="0"/>
              <a:t>Réseau partout en France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143000" y="3099517"/>
            <a:ext cx="9905999" cy="6589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Une présence éducative sur la toile avec de vrais professionnels (Animateurs, éducateurs, psychologues…)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141411" y="4226385"/>
            <a:ext cx="9905999" cy="23055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Le Promeneur du Net entend poursuivre en ligne, dans la « rue numérique », son travail réalisé sur le terrain et offre une présence éducative là où l’encadrement adulte fait encore trop défaut.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665" y="-217616"/>
            <a:ext cx="3895725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10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7326" y="334594"/>
            <a:ext cx="9905998" cy="1478570"/>
          </a:xfrm>
        </p:spPr>
        <p:txBody>
          <a:bodyPr>
            <a:normAutofit/>
          </a:bodyPr>
          <a:lstStyle/>
          <a:p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Tous internautes : Tous responsables !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27516" y="1734876"/>
            <a:ext cx="9905999" cy="665163"/>
          </a:xfrm>
        </p:spPr>
        <p:txBody>
          <a:bodyPr/>
          <a:lstStyle/>
          <a:p>
            <a:r>
              <a:rPr lang="fr-FR" dirty="0" smtClean="0"/>
              <a:t>Ne pas diaboliser les réseaux sociaux.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255940" y="2340163"/>
            <a:ext cx="9905999" cy="66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Respecter les âges légales d’utilisation.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27289" y="2927038"/>
            <a:ext cx="9905999" cy="66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Informer sur les risques, les lois.</a:t>
            </a: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60564" y="3610613"/>
            <a:ext cx="9905999" cy="66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Favoriser le dialogue et s’intéresser à ce que fait l’utilisateur.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979713" y="4294188"/>
            <a:ext cx="9905999" cy="66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Faire attention à ce que l’on partage sur les réseaux.</a:t>
            </a: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1694088" y="4996175"/>
            <a:ext cx="9905999" cy="66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Education à la bienveillance.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637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6970" y="0"/>
            <a:ext cx="9905998" cy="1478570"/>
          </a:xfrm>
        </p:spPr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Cellules d’aides :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559" y="1255924"/>
            <a:ext cx="9751791" cy="487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89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Présentation qu’est-ce qu’un promeneur du net ?</a:t>
            </a:r>
          </a:p>
          <a:p>
            <a:r>
              <a:rPr lang="fr-FR" u="sng" dirty="0">
                <a:hlinkClick r:id="rId2"/>
              </a:rPr>
              <a:t>https://promeneursdunet.fr/projet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374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6057" y="2361454"/>
            <a:ext cx="9905999" cy="3541714"/>
          </a:xfrm>
        </p:spPr>
        <p:txBody>
          <a:bodyPr>
            <a:normAutofit/>
          </a:bodyPr>
          <a:lstStyle/>
          <a:p>
            <a:r>
              <a:rPr lang="fr-FR" i="1" dirty="0"/>
              <a:t>Fait de harceler, d'attaquer sans arrêt pour épuiser.</a:t>
            </a:r>
            <a:endParaRPr lang="fr-FR" dirty="0"/>
          </a:p>
          <a:p>
            <a:r>
              <a:rPr lang="fr-FR" i="1" dirty="0" smtClean="0"/>
              <a:t>Il </a:t>
            </a:r>
            <a:r>
              <a:rPr lang="fr-FR" i="1" dirty="0"/>
              <a:t>peut prendre plusieurs formes (sexuel, </a:t>
            </a:r>
            <a:r>
              <a:rPr lang="fr-FR" i="1" dirty="0" smtClean="0"/>
              <a:t>moral</a:t>
            </a:r>
            <a:r>
              <a:rPr lang="fr-FR" i="1" dirty="0"/>
              <a:t> ou téléphonique, etc.), touche toutes les couches sociales et intervient dans tous milieux, que ce soit familial, professionnel, scolaire, etc. </a:t>
            </a:r>
            <a:endParaRPr lang="fr-FR" i="1" dirty="0" smtClean="0"/>
          </a:p>
          <a:p>
            <a:pPr marL="0" indent="0">
              <a:buNone/>
            </a:pPr>
            <a:r>
              <a:rPr lang="fr-FR" i="1" dirty="0" smtClean="0"/>
              <a:t> Il </a:t>
            </a:r>
            <a:r>
              <a:rPr lang="fr-FR" i="1" dirty="0"/>
              <a:t>s’agit d’un acte répété, par lequel l’auteur tient des propos ou agit </a:t>
            </a:r>
            <a:r>
              <a:rPr lang="fr-FR" i="1" dirty="0" smtClean="0"/>
              <a:t> dans </a:t>
            </a:r>
            <a:r>
              <a:rPr lang="fr-FR" i="1" dirty="0"/>
              <a:t>le but de nuire à sa victime physiquement ou moralement</a:t>
            </a:r>
            <a:r>
              <a:rPr lang="fr-FR" i="1" dirty="0" smtClean="0"/>
              <a:t>.</a:t>
            </a:r>
            <a:endParaRPr lang="fr-FR" dirty="0"/>
          </a:p>
        </p:txBody>
      </p:sp>
      <p:sp>
        <p:nvSpPr>
          <p:cNvPr id="6" name="Titre 5"/>
          <p:cNvSpPr txBox="1">
            <a:spLocks noGrp="1"/>
          </p:cNvSpPr>
          <p:nvPr>
            <p:ph type="title"/>
          </p:nvPr>
        </p:nvSpPr>
        <p:spPr>
          <a:xfrm>
            <a:off x="1141412" y="783391"/>
            <a:ext cx="9905998" cy="7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</a:t>
            </a:r>
            <a:r>
              <a:rPr lang="fr-F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Harcèlement</a:t>
            </a:r>
            <a:endParaRPr lang="fr-F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96955" y="1651518"/>
            <a:ext cx="3788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Qu’est ce que c’est ?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14255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1456385"/>
            <a:ext cx="9905999" cy="3541714"/>
          </a:xfrm>
        </p:spPr>
        <p:txBody>
          <a:bodyPr>
            <a:normAutofit/>
          </a:bodyPr>
          <a:lstStyle/>
          <a:p>
            <a:pPr fontAlgn="base"/>
            <a:r>
              <a:rPr lang="fr-FR" i="1" u="sng" dirty="0"/>
              <a:t>Pour juger un comportement comme harcèlement, deux facteurs doivent être pris en compte</a:t>
            </a:r>
            <a:r>
              <a:rPr lang="fr-FR" i="1" dirty="0"/>
              <a:t> : </a:t>
            </a:r>
            <a:endParaRPr lang="fr-FR" i="1" dirty="0" smtClean="0"/>
          </a:p>
          <a:p>
            <a:pPr marL="0" indent="0" fontAlgn="base">
              <a:buNone/>
            </a:pPr>
            <a:endParaRPr lang="fr-FR" dirty="0"/>
          </a:p>
          <a:p>
            <a:pPr lvl="0" fontAlgn="base"/>
            <a:r>
              <a:rPr lang="fr-FR" i="1" dirty="0"/>
              <a:t>La répétition </a:t>
            </a:r>
            <a:endParaRPr lang="fr-FR" i="1" dirty="0" smtClean="0"/>
          </a:p>
          <a:p>
            <a:pPr marL="0" lvl="0" indent="0" fontAlgn="base">
              <a:buNone/>
            </a:pPr>
            <a:endParaRPr lang="fr-FR" i="1" dirty="0" smtClean="0"/>
          </a:p>
          <a:p>
            <a:pPr lvl="0" fontAlgn="base"/>
            <a:r>
              <a:rPr lang="fr-FR" i="1" dirty="0" smtClean="0"/>
              <a:t>Déséquilibre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866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Différents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d’harcèlement :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27212" y="2287588"/>
            <a:ext cx="9905999" cy="3541714"/>
          </a:xfrm>
        </p:spPr>
        <p:txBody>
          <a:bodyPr/>
          <a:lstStyle/>
          <a:p>
            <a:r>
              <a:rPr lang="fr-FR" dirty="0" smtClean="0"/>
              <a:t>Le harcèlement scolaire,</a:t>
            </a:r>
          </a:p>
          <a:p>
            <a:r>
              <a:rPr lang="fr-FR" dirty="0" smtClean="0"/>
              <a:t>Le harcèlement psychologique ou moral,</a:t>
            </a:r>
          </a:p>
          <a:p>
            <a:r>
              <a:rPr lang="fr-FR" dirty="0" smtClean="0"/>
              <a:t>Le harcèlement sexuel,</a:t>
            </a:r>
          </a:p>
          <a:p>
            <a:r>
              <a:rPr lang="fr-FR" dirty="0" smtClean="0"/>
              <a:t>Le harcèlement physique,</a:t>
            </a:r>
          </a:p>
          <a:p>
            <a:r>
              <a:rPr lang="fr-FR" dirty="0" smtClean="0"/>
              <a:t>Le harcèlement de rue,</a:t>
            </a:r>
          </a:p>
          <a:p>
            <a:r>
              <a:rPr lang="fr-FR" dirty="0" smtClean="0"/>
              <a:t>Le cyber harcèlement,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97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6955" y="654595"/>
            <a:ext cx="9905998" cy="1478570"/>
          </a:xfrm>
        </p:spPr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cyber harcèlement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1411" y="2460644"/>
            <a:ext cx="9905999" cy="2375760"/>
          </a:xfrm>
        </p:spPr>
        <p:txBody>
          <a:bodyPr/>
          <a:lstStyle/>
          <a:p>
            <a:r>
              <a:rPr lang="fr-FR" dirty="0" smtClean="0"/>
              <a:t>Le plus contemporains des types de harcèlement.</a:t>
            </a:r>
          </a:p>
          <a:p>
            <a:r>
              <a:rPr lang="fr-FR" dirty="0"/>
              <a:t>le harceleur ou le groupe de harceleurs se sert des moyens de communication digitaux ou des réseaux sociaux pour perpétrer une série d'offensives personnelles 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499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Film </a:t>
            </a:r>
            <a:r>
              <a:rPr lang="fr-FR" dirty="0"/>
              <a:t>: Ils sont bien réels – Elèves du collège Daisy Georges Martin de Lyon – 2mn</a:t>
            </a:r>
          </a:p>
          <a:p>
            <a:r>
              <a:rPr lang="fr-FR" u="sng" dirty="0">
                <a:hlinkClick r:id="rId2"/>
              </a:rPr>
              <a:t>https://www.nonauharcelement.education.gouv.fr/ressources/prix-non-au-harcelement-2018-prix-special-cyber/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1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9004" y="544090"/>
            <a:ext cx="9905998" cy="1478570"/>
          </a:xfrm>
        </p:spPr>
        <p:txBody>
          <a:bodyPr/>
          <a:lstStyle/>
          <a:p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quoi internet peut faciliter les mauvais choix?</a:t>
            </a:r>
            <a:r>
              <a:rPr lang="fr-FR" dirty="0"/>
              <a:t>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5812" y="2097088"/>
            <a:ext cx="9905999" cy="435658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Tu ne peux pas me voir » </a:t>
            </a:r>
          </a:p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« Je ne peux pas te voir </a:t>
            </a:r>
            <a:r>
              <a:rPr lang="fr-FR" dirty="0" smtClean="0"/>
              <a:t>»</a:t>
            </a:r>
          </a:p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« Tout le monde le fait </a:t>
            </a:r>
            <a:r>
              <a:rPr lang="fr-FR" dirty="0" smtClean="0"/>
              <a:t>»</a:t>
            </a:r>
          </a:p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« Si je peux, c’est qu’il n’y a pas de problème </a:t>
            </a:r>
            <a:r>
              <a:rPr lang="fr-FR" dirty="0" smtClean="0"/>
              <a:t>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106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675</Words>
  <Application>Microsoft Office PowerPoint</Application>
  <PresentationFormat>Grand écran</PresentationFormat>
  <Paragraphs>92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Tw Cen MT</vt:lpstr>
      <vt:lpstr>Wingdings</vt:lpstr>
      <vt:lpstr>Circuit</vt:lpstr>
      <vt:lpstr>Présentation PowerPoint</vt:lpstr>
      <vt:lpstr>Les promeneurs du Net :</vt:lpstr>
      <vt:lpstr>Présentation PowerPoint</vt:lpstr>
      <vt:lpstr>Le Harcèlement</vt:lpstr>
      <vt:lpstr>Présentation PowerPoint</vt:lpstr>
      <vt:lpstr>Différents TYPes d’harcèlement :</vt:lpstr>
      <vt:lpstr>Le cyber harcèlement</vt:lpstr>
      <vt:lpstr>Présentation PowerPoint</vt:lpstr>
      <vt:lpstr>En quoi internet peut faciliter les mauvais choix? </vt:lpstr>
      <vt:lpstr>La loi et le harcèlement :</vt:lpstr>
      <vt:lpstr>La loi et le CYBER harcèlement : </vt:lpstr>
      <vt:lpstr>Présentation PowerPoint</vt:lpstr>
      <vt:lpstr>Quelques chiffres :</vt:lpstr>
      <vt:lpstr>Présentation PowerPoint</vt:lpstr>
      <vt:lpstr>Comment le détecter ?</vt:lpstr>
      <vt:lpstr>Présentation PowerPoint</vt:lpstr>
      <vt:lpstr>Que faire en cas de problème ?</vt:lpstr>
      <vt:lpstr>Présentation PowerPoint</vt:lpstr>
      <vt:lpstr>Présentation PowerPoint</vt:lpstr>
      <vt:lpstr>Tous internautes : Tous responsables !</vt:lpstr>
      <vt:lpstr>Les Cellules d’aides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Gaby</dc:creator>
  <cp:lastModifiedBy>David</cp:lastModifiedBy>
  <cp:revision>39</cp:revision>
  <dcterms:created xsi:type="dcterms:W3CDTF">2021-11-18T12:14:25Z</dcterms:created>
  <dcterms:modified xsi:type="dcterms:W3CDTF">2022-01-07T14:59:45Z</dcterms:modified>
</cp:coreProperties>
</file>